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331" r:id="rId3"/>
    <p:sldId id="333" r:id="rId4"/>
    <p:sldId id="344" r:id="rId5"/>
    <p:sldId id="314" r:id="rId6"/>
    <p:sldId id="326" r:id="rId7"/>
    <p:sldId id="325" r:id="rId8"/>
    <p:sldId id="334" r:id="rId9"/>
    <p:sldId id="338" r:id="rId10"/>
    <p:sldId id="340" r:id="rId11"/>
    <p:sldId id="341" r:id="rId12"/>
    <p:sldId id="337" r:id="rId13"/>
    <p:sldId id="329" r:id="rId14"/>
    <p:sldId id="346" r:id="rId15"/>
    <p:sldId id="343" r:id="rId16"/>
    <p:sldId id="328" r:id="rId17"/>
    <p:sldId id="353" r:id="rId18"/>
    <p:sldId id="354" r:id="rId19"/>
    <p:sldId id="355" r:id="rId20"/>
    <p:sldId id="356" r:id="rId21"/>
    <p:sldId id="360" r:id="rId22"/>
    <p:sldId id="352" r:id="rId23"/>
    <p:sldId id="350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38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3089"/>
  </p:normalViewPr>
  <p:slideViewPr>
    <p:cSldViewPr snapToGrid="0" snapToObjects="1">
      <p:cViewPr varScale="1">
        <p:scale>
          <a:sx n="43" d="100"/>
          <a:sy n="43" d="100"/>
        </p:scale>
        <p:origin x="108" y="1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35BF5-8517-8145-B398-C8025F11332C}" type="datetimeFigureOut">
              <a:rPr kumimoji="1" lang="zh-CN" altLang="en-US" smtClean="0"/>
              <a:t>2016/8/21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BEB64-57CA-C344-B5C3-7CFD3182739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66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65699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所以，我们可以从文件所处的位置来判断状态：如果是 Git 目录中保存着的特定版本文件，就属于已提交状态；如果作了修改并已放入暂存区域，就属于已暂存状态；如果自上次取出后，作了修改但还没有放到暂存区域，就是已修改状态。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173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在这里，你可以用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"pull"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命令把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"origin"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分支上的修改拉下来并且和你的修改合并； 结果看起来就像一个新的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合并的提交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"(merge commit)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这些命令会把你的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mywork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分支里的每个提交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(commit)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取消掉，并且把它们临时 保存为补丁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(patch)(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这些补丁放到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".git/rebase"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目录中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),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然后把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mywork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分支更新 为最新的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"origin"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分支，最后把保存的这些补丁应用到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mywork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分支上。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68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3537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486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/>
              <a:t>接下来，这个人又决定把合并操作回滚，改用变基；继而又用 git push --force 命令覆盖了服务器上的提交历史。 之后你从服务器抓取更新，会发现多出来一些新的提交。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89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15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27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并不保存这些前后变化的差异数据。实际上，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更像是把变化的文件作快照后，记录在一个微型的文件系统中。每次提交更新时，它会纵览一遍所有文件的指纹信息并对文件作一快照，然后保存一个指向这次快照的索引。为提高性能，若文件没有变化，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不会再次保存，而只对上次保存的快照作一链接。</a:t>
            </a:r>
            <a:r>
              <a:rPr lang="en-US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Git </a:t>
            </a:r>
            <a:r>
              <a:rPr lang="zh-CN" altLang="zh-C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的工作方式就如下图所示。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/>
              <a:t>举个例子，如果要浏览项目的历史更新摘要，Git 不用跑到外面的服务器上去取数据回来，而直接从本地数据库读取后展示给你看。所以任何时候你都可以马上翻阅，无需等待。如果想要看当前版本的文件和一个月前的版本之间有何差异，Git 会取出一个月前的快照和当前文件作一次差异运算，而不用请求远程服务器来做这件事，或是把老版本的文件拉到本地来作比较。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46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800" y="9890401"/>
            <a:ext cx="3239504" cy="382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24384000" cy="360000"/>
          </a:xfrm>
          <a:prstGeom prst="rect">
            <a:avLst/>
          </a:prstGeom>
          <a:solidFill>
            <a:srgbClr val="54B38B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048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08540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10" descr="C:\Users\hzlizhisen\Desktop\形状 1 拷贝 7 - Assistor1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1126114"/>
            <a:ext cx="2336800" cy="13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53922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95394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矩形 2"/>
          <p:cNvSpPr/>
          <p:nvPr userDrawn="1"/>
        </p:nvSpPr>
        <p:spPr>
          <a:xfrm>
            <a:off x="0" y="4230000"/>
            <a:ext cx="24384000" cy="5256000"/>
          </a:xfrm>
          <a:prstGeom prst="rect">
            <a:avLst/>
          </a:prstGeom>
          <a:solidFill>
            <a:srgbClr val="54B38B">
              <a:alpha val="56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36785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pic>
        <p:nvPicPr>
          <p:cNvPr id="5" name="Picture 7" descr="C:\Users\hzlizhisen\Desktop\组 8 - Assist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58" y="8743160"/>
            <a:ext cx="4210984" cy="49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3825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12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69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746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24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zh/ch3-6.html#&#21464;&#22522;-vs.-&#21512;&#24182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472247" y="5385240"/>
            <a:ext cx="1357523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Git</a:t>
            </a:r>
            <a:r>
              <a:rPr lang="zh-CN" altLang="en-US" sz="80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原理命令及使用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53521" y="10050696"/>
            <a:ext cx="486835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2016</a:t>
            </a:r>
            <a:r>
              <a:rPr lang="en-US" altLang="zh-CN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-8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-19 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Helvetica Light"/>
              </a:rPr>
              <a:t>陶然</a:t>
            </a:r>
          </a:p>
        </p:txBody>
      </p:sp>
      <p:sp>
        <p:nvSpPr>
          <p:cNvPr id="6" name="文本框 4"/>
          <p:cNvSpPr txBox="1"/>
          <p:nvPr/>
        </p:nvSpPr>
        <p:spPr>
          <a:xfrm>
            <a:off x="20387699" y="9614679"/>
            <a:ext cx="400793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497487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6679" y="1532170"/>
            <a:ext cx="12192000" cy="93256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dirty="0"/>
              <a:t>4.</a:t>
            </a:r>
            <a:r>
              <a:rPr lang="zh-CN" altLang="en-US" dirty="0"/>
              <a:t>文件的三种状态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对于任何一个文件，在 Git 内都只有三种状态：已提交（committed），已修改（modified）和已暂存（staged）。已提交表示该文件已经被安全地保存在本地数据库中了；已修改表示修改了某个文件，但还没有提交保存；已暂存表示把已修改的文件放在下次提交时要保存的清单中。</a:t>
            </a:r>
          </a:p>
          <a:p>
            <a:pPr algn="l"/>
            <a:r>
              <a:rPr lang="zh-CN" altLang="en-US" dirty="0"/>
              <a:t>由此我们看到 Git 管理项目时，文件流转的三个工作区域：Git 的工作目录，暂存区域，以及本地仓库。</a:t>
            </a:r>
          </a:p>
        </p:txBody>
      </p:sp>
    </p:spTree>
    <p:extLst>
      <p:ext uri="{BB962C8B-B14F-4D97-AF65-F5344CB8AC3E}">
        <p14:creationId xmlns:p14="http://schemas.microsoft.com/office/powerpoint/2010/main" val="26211021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http://www.nowamagic.net/librarys/images/201401/2014_01_06_0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88" y="1212574"/>
            <a:ext cx="12563060" cy="9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7107676" y="10979234"/>
            <a:ext cx="916148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工作区，暂存区，以及本地仓库</a:t>
            </a:r>
          </a:p>
        </p:txBody>
      </p:sp>
    </p:spTree>
    <p:extLst>
      <p:ext uri="{BB962C8B-B14F-4D97-AF65-F5344CB8AC3E}">
        <p14:creationId xmlns:p14="http://schemas.microsoft.com/office/powerpoint/2010/main" val="301257439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5217" y="1459689"/>
            <a:ext cx="14477999" cy="855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5.</a:t>
            </a:r>
            <a:r>
              <a:rPr lang="zh-CN" altLang="en-US" dirty="0"/>
              <a:t>基本的 Git 工作流程如下：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zh-CN" altLang="en-US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dirty="0"/>
              <a:t>在工作目录中修改某些文件。</a:t>
            </a:r>
            <a:r>
              <a:rPr lang="en-US" altLang="zh-CN" dirty="0"/>
              <a:t>(modified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dirty="0"/>
              <a:t>对修改后的文件进行快照，然后保存到暂存区域。</a:t>
            </a:r>
            <a:r>
              <a:rPr lang="en-US" altLang="zh-CN" dirty="0"/>
              <a:t>(staged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dirty="0"/>
              <a:t>提交更新，将保存在暂存区域的文件快照永久转储到 Git 目录中。</a:t>
            </a:r>
            <a:r>
              <a:rPr lang="en-US" altLang="zh-CN" dirty="0"/>
              <a:t>(</a:t>
            </a:r>
            <a:r>
              <a:rPr lang="en-US" altLang="zh-CN" dirty="0" err="1"/>
              <a:t>commited</a:t>
            </a:r>
            <a:r>
              <a:rPr lang="zh-CN" altLang="en-US" dirty="0"/>
              <a:t>状态</a:t>
            </a:r>
            <a:r>
              <a:rPr lang="en-US" altLang="zh-CN" dirty="0"/>
              <a:t>)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2110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Git</a:t>
            </a:r>
            <a:r>
              <a:rPr lang="zh-CN" altLang="en-US" sz="80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命令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0300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8382" y="1009220"/>
            <a:ext cx="12192000" cy="117878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dirty="0"/>
              <a:t>流程命令</a:t>
            </a:r>
            <a:endParaRPr lang="en-US" altLang="zh-CN" sz="4000" dirty="0"/>
          </a:p>
          <a:p>
            <a:pPr algn="l"/>
            <a:endParaRPr lang="en-US" altLang="zh-CN" sz="4000" dirty="0"/>
          </a:p>
          <a:p>
            <a:pPr algn="l"/>
            <a:r>
              <a:rPr lang="zh-CN" altLang="en-US" sz="4000" dirty="0"/>
              <a:t>git clone</a:t>
            </a:r>
          </a:p>
          <a:p>
            <a:pPr algn="l"/>
            <a:r>
              <a:rPr lang="zh-CN" altLang="en-US" sz="4000" dirty="0"/>
              <a:t>git add</a:t>
            </a:r>
          </a:p>
          <a:p>
            <a:pPr algn="l"/>
            <a:r>
              <a:rPr lang="zh-CN" altLang="en-US" sz="4000" dirty="0"/>
              <a:t>git commit –m</a:t>
            </a:r>
          </a:p>
          <a:p>
            <a:pPr algn="l"/>
            <a:r>
              <a:rPr lang="zh-CN" altLang="en-US" sz="4000" dirty="0"/>
              <a:t>git commit –a</a:t>
            </a:r>
          </a:p>
          <a:p>
            <a:pPr algn="l"/>
            <a:r>
              <a:rPr lang="zh-CN" altLang="en-US" sz="4000" dirty="0"/>
              <a:t>git branch</a:t>
            </a:r>
          </a:p>
          <a:p>
            <a:pPr algn="l"/>
            <a:r>
              <a:rPr lang="zh-CN" altLang="en-US" sz="4000" dirty="0"/>
              <a:t>git branch –d</a:t>
            </a:r>
            <a:r>
              <a:rPr lang="en-US" altLang="zh-CN" sz="4000" dirty="0"/>
              <a:t>/-D</a:t>
            </a:r>
            <a:r>
              <a:rPr lang="zh-CN" altLang="en-US" sz="4000" dirty="0"/>
              <a:t>（删除本地分支）</a:t>
            </a:r>
          </a:p>
          <a:p>
            <a:pPr algn="l"/>
            <a:r>
              <a:rPr lang="zh-CN" altLang="en-US" sz="4000" dirty="0"/>
              <a:t>git branch </a:t>
            </a:r>
            <a:r>
              <a:rPr lang="en-US" altLang="zh-CN" sz="4000" dirty="0"/>
              <a:t>–r/-a(</a:t>
            </a:r>
            <a:r>
              <a:rPr lang="zh-CN" altLang="en-US" sz="4000" dirty="0"/>
              <a:t>远程分支</a:t>
            </a:r>
            <a:r>
              <a:rPr lang="en-US" altLang="zh-CN" sz="4000" dirty="0"/>
              <a:t>)</a:t>
            </a:r>
            <a:endParaRPr lang="zh-CN" altLang="en-US" sz="4000" dirty="0"/>
          </a:p>
          <a:p>
            <a:pPr algn="l"/>
            <a:r>
              <a:rPr lang="zh-CN" altLang="en-US" sz="4000" dirty="0"/>
              <a:t>git checkout</a:t>
            </a:r>
          </a:p>
          <a:p>
            <a:pPr algn="l"/>
            <a:r>
              <a:rPr lang="zh-CN" altLang="en-US" sz="4000" dirty="0"/>
              <a:t>git checkout –b</a:t>
            </a:r>
          </a:p>
          <a:p>
            <a:pPr algn="l"/>
            <a:r>
              <a:rPr lang="zh-CN" altLang="en-US" sz="4000" dirty="0"/>
              <a:t>git reset</a:t>
            </a:r>
          </a:p>
          <a:p>
            <a:pPr algn="l"/>
            <a:r>
              <a:rPr lang="zh-CN" altLang="en-US" sz="4000" dirty="0"/>
              <a:t>git revert</a:t>
            </a:r>
          </a:p>
          <a:p>
            <a:pPr algn="l"/>
            <a:r>
              <a:rPr lang="zh-CN" altLang="en-US" sz="4000" dirty="0"/>
              <a:t>git merge</a:t>
            </a:r>
          </a:p>
          <a:p>
            <a:pPr algn="l"/>
            <a:r>
              <a:rPr lang="zh-CN" altLang="en-US" sz="4000" dirty="0"/>
              <a:t>git rebase</a:t>
            </a:r>
          </a:p>
          <a:p>
            <a:pPr algn="l"/>
            <a:r>
              <a:rPr lang="zh-CN" altLang="en-US" sz="4000" dirty="0"/>
              <a:t>git push</a:t>
            </a:r>
          </a:p>
          <a:p>
            <a:pPr algn="l"/>
            <a:r>
              <a:rPr lang="zh-CN" altLang="en-US" sz="4000" dirty="0"/>
              <a:t>git fetch</a:t>
            </a:r>
          </a:p>
          <a:p>
            <a:pPr algn="l"/>
            <a:r>
              <a:rPr lang="zh-CN" altLang="en-US" sz="4000" dirty="0"/>
              <a:t>git pull</a:t>
            </a:r>
          </a:p>
          <a:p>
            <a:pPr algn="l"/>
            <a:r>
              <a:rPr lang="zh-CN" altLang="en-US" sz="4000" dirty="0"/>
              <a:t>git pull </a:t>
            </a:r>
            <a:r>
              <a:rPr lang="en-US" altLang="zh-CN" sz="4000" dirty="0"/>
              <a:t>--</a:t>
            </a:r>
            <a:r>
              <a:rPr lang="zh-CN" altLang="en-US" sz="4000" dirty="0"/>
              <a:t>rebase</a:t>
            </a:r>
          </a:p>
        </p:txBody>
      </p:sp>
      <p:sp>
        <p:nvSpPr>
          <p:cNvPr id="3" name="矩形 2"/>
          <p:cNvSpPr/>
          <p:nvPr/>
        </p:nvSpPr>
        <p:spPr>
          <a:xfrm>
            <a:off x="9972261" y="1011986"/>
            <a:ext cx="12192000" cy="90178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dirty="0"/>
              <a:t>基础命令</a:t>
            </a:r>
          </a:p>
          <a:p>
            <a:pPr algn="l"/>
            <a:endParaRPr lang="en-US" altLang="zh-CN" sz="4000" dirty="0"/>
          </a:p>
          <a:p>
            <a:pPr algn="l"/>
            <a:r>
              <a:rPr lang="zh-CN" altLang="en-US" dirty="0"/>
              <a:t>git init</a:t>
            </a:r>
          </a:p>
          <a:p>
            <a:pPr algn="l"/>
            <a:r>
              <a:rPr lang="zh-CN" altLang="en-US" dirty="0"/>
              <a:t>git log</a:t>
            </a:r>
            <a:endParaRPr lang="en-US" altLang="zh-CN" dirty="0"/>
          </a:p>
          <a:p>
            <a:pPr algn="l"/>
            <a:r>
              <a:rPr lang="en-US" altLang="zh-CN" dirty="0"/>
              <a:t>git show</a:t>
            </a:r>
            <a:endParaRPr lang="zh-CN" altLang="en-US" dirty="0"/>
          </a:p>
          <a:p>
            <a:pPr algn="l"/>
            <a:r>
              <a:rPr lang="zh-CN" altLang="en-US" dirty="0"/>
              <a:t>git diff</a:t>
            </a:r>
          </a:p>
          <a:p>
            <a:pPr algn="l"/>
            <a:r>
              <a:rPr lang="zh-CN" altLang="en-US" dirty="0"/>
              <a:t>git status</a:t>
            </a:r>
          </a:p>
          <a:p>
            <a:pPr algn="l"/>
            <a:r>
              <a:rPr lang="zh-CN" altLang="en-US" dirty="0"/>
              <a:t>git stash</a:t>
            </a:r>
            <a:endParaRPr lang="en-US" altLang="zh-CN" dirty="0"/>
          </a:p>
          <a:p>
            <a:pPr algn="l"/>
            <a:r>
              <a:rPr lang="en-US" altLang="zh-CN" dirty="0"/>
              <a:t>git </a:t>
            </a:r>
            <a:r>
              <a:rPr lang="en-US" altLang="zh-CN" dirty="0" err="1"/>
              <a:t>st</a:t>
            </a:r>
            <a:r>
              <a:rPr lang="zh-CN" altLang="en-US" dirty="0"/>
              <a:t>ash list</a:t>
            </a:r>
          </a:p>
          <a:p>
            <a:pPr algn="l"/>
            <a:r>
              <a:rPr lang="zh-CN" altLang="en-US" dirty="0"/>
              <a:t>git stash apply</a:t>
            </a:r>
          </a:p>
          <a:p>
            <a:pPr algn="l"/>
            <a:r>
              <a:rPr lang="zh-CN" altLang="en-US" dirty="0"/>
              <a:t>git stash drop</a:t>
            </a:r>
          </a:p>
          <a:p>
            <a:pPr algn="l"/>
            <a:r>
              <a:rPr lang="zh-CN" altLang="en-US" dirty="0"/>
              <a:t>git stash pop</a:t>
            </a:r>
          </a:p>
        </p:txBody>
      </p:sp>
    </p:spTree>
    <p:extLst>
      <p:ext uri="{BB962C8B-B14F-4D97-AF65-F5344CB8AC3E}">
        <p14:creationId xmlns:p14="http://schemas.microsoft.com/office/powerpoint/2010/main" val="263224909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9073" y="1303573"/>
            <a:ext cx="644540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Git merge</a:t>
            </a:r>
            <a:r>
              <a:rPr kumimoji="0" lang="en-US" altLang="zh-CN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&amp; rebase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图片 4" descr="http://my.csdn.net/uploads/201206/14/1339682809_475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23" y="3431090"/>
            <a:ext cx="6049189" cy="40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my.csdn.net/uploads/201206/14/1339682845_992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954" y="2921619"/>
            <a:ext cx="6958246" cy="51964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 2"/>
          <p:cNvSpPr/>
          <p:nvPr/>
        </p:nvSpPr>
        <p:spPr>
          <a:xfrm>
            <a:off x="8631044" y="4927095"/>
            <a:ext cx="4460488" cy="1025913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5337" y="8629924"/>
            <a:ext cx="97461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merge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图示</a:t>
            </a:r>
          </a:p>
        </p:txBody>
      </p:sp>
    </p:spTree>
    <p:extLst>
      <p:ext uri="{BB962C8B-B14F-4D97-AF65-F5344CB8AC3E}">
        <p14:creationId xmlns:p14="http://schemas.microsoft.com/office/powerpoint/2010/main" val="18207905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ttp://my.csdn.net/uploads/201206/14/1339682809_475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01" y="1422128"/>
            <a:ext cx="6049189" cy="401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://my.csdn.net/uploads/201206/14/1339682915_749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996" y="1609638"/>
            <a:ext cx="8943278" cy="43433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箭头: 右 7"/>
          <p:cNvSpPr/>
          <p:nvPr/>
        </p:nvSpPr>
        <p:spPr>
          <a:xfrm>
            <a:off x="7861610" y="3268367"/>
            <a:ext cx="4460488" cy="1025913"/>
          </a:xfrm>
          <a:prstGeom prst="righ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884555" y="7799136"/>
            <a:ext cx="97461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rebase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图示</a:t>
            </a:r>
          </a:p>
        </p:txBody>
      </p:sp>
      <p:pic>
        <p:nvPicPr>
          <p:cNvPr id="10" name="图片 9" descr="http://my.csdn.net/uploads/201206/14/1339683149_4793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91" y="6688989"/>
            <a:ext cx="9277813" cy="58832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弧形 2"/>
          <p:cNvSpPr/>
          <p:nvPr/>
        </p:nvSpPr>
        <p:spPr>
          <a:xfrm>
            <a:off x="17552019" y="6575899"/>
            <a:ext cx="2207943" cy="4190542"/>
          </a:xfrm>
          <a:prstGeom prst="curvedLeft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zh-CN" alt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430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3610" y="1392783"/>
            <a:ext cx="79619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Git merge</a:t>
            </a:r>
            <a:r>
              <a:rPr kumimoji="0" lang="en-US" altLang="zh-CN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&amp; rebase</a:t>
            </a:r>
            <a:r>
              <a:rPr kumimoji="0" lang="zh-CN" altLang="en-US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对比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050" name="Picture 2" descr="http://my.csdn.net/uploads/201206/14/1339683149_47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0" y="2877014"/>
            <a:ext cx="13047471" cy="95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321776" y="7534097"/>
            <a:ext cx="4616606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dirty="0"/>
              <a:t>假设</a:t>
            </a:r>
            <a:r>
              <a:rPr lang="en-US" altLang="zh-CN" dirty="0"/>
              <a:t>:</a:t>
            </a:r>
            <a:endParaRPr lang="de-DE" altLang="zh-CN" dirty="0"/>
          </a:p>
          <a:p>
            <a:pPr algn="l"/>
            <a:r>
              <a:rPr lang="de-DE" altLang="zh-CN" dirty="0"/>
              <a:t>C3</a:t>
            </a:r>
            <a:r>
              <a:rPr lang="zh-CN" altLang="de-DE" dirty="0"/>
              <a:t>提交于</a:t>
            </a:r>
            <a:r>
              <a:rPr lang="de-DE" altLang="zh-CN" dirty="0"/>
              <a:t>9:00</a:t>
            </a:r>
          </a:p>
          <a:p>
            <a:pPr algn="l"/>
            <a:r>
              <a:rPr lang="de-DE" altLang="zh-CN" dirty="0"/>
              <a:t>C5</a:t>
            </a:r>
            <a:r>
              <a:rPr lang="zh-CN" altLang="de-DE" dirty="0"/>
              <a:t>提交于</a:t>
            </a:r>
            <a:r>
              <a:rPr lang="de-DE" altLang="zh-CN" dirty="0"/>
              <a:t>10:00</a:t>
            </a:r>
          </a:p>
          <a:p>
            <a:pPr algn="l"/>
            <a:r>
              <a:rPr lang="de-DE" altLang="zh-CN" dirty="0"/>
              <a:t>C4</a:t>
            </a:r>
            <a:r>
              <a:rPr lang="zh-CN" altLang="de-DE" dirty="0"/>
              <a:t>提交于</a:t>
            </a:r>
            <a:r>
              <a:rPr lang="de-DE" altLang="zh-CN" dirty="0"/>
              <a:t>11:00</a:t>
            </a:r>
            <a:endParaRPr lang="en-US" altLang="zh-CN" dirty="0"/>
          </a:p>
          <a:p>
            <a:pPr algn="l"/>
            <a:r>
              <a:rPr lang="de-DE" altLang="zh-CN" dirty="0"/>
              <a:t>C6</a:t>
            </a:r>
            <a:r>
              <a:rPr lang="zh-CN" altLang="de-DE" dirty="0"/>
              <a:t>提交于</a:t>
            </a:r>
            <a:r>
              <a:rPr lang="de-DE" altLang="zh-CN" dirty="0"/>
              <a:t>12:00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27982" y="4911660"/>
            <a:ext cx="1219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rgbClr val="FF6600"/>
                </a:solidFill>
                <a:latin typeface="Arial" panose="020B0604020202020204" pitchFamily="34" charset="0"/>
              </a:rPr>
              <a:t>git merge</a:t>
            </a:r>
            <a:r>
              <a:rPr lang="zh-CN" altLang="en-US" sz="4000" dirty="0">
                <a:solidFill>
                  <a:srgbClr val="000080"/>
                </a:solidFill>
                <a:latin typeface="Arial" panose="020B0604020202020204" pitchFamily="34" charset="0"/>
              </a:rPr>
              <a:t>是：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C7,</a:t>
            </a:r>
            <a:r>
              <a:rPr lang="en-US" altLang="zh-CN" sz="4000" dirty="0">
                <a:solidFill>
                  <a:srgbClr val="808000"/>
                </a:solidFill>
                <a:latin typeface="Arial" panose="020B0604020202020204" pitchFamily="34" charset="0"/>
              </a:rPr>
              <a:t>C6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,</a:t>
            </a:r>
            <a:r>
              <a:rPr lang="en-US" altLang="zh-CN" sz="4000" dirty="0">
                <a:solidFill>
                  <a:srgbClr val="99CC00"/>
                </a:solidFill>
                <a:latin typeface="Arial" panose="020B0604020202020204" pitchFamily="34" charset="0"/>
              </a:rPr>
              <a:t>C4,</a:t>
            </a:r>
            <a:r>
              <a:rPr lang="en-US" altLang="zh-CN" sz="4000" dirty="0">
                <a:solidFill>
                  <a:srgbClr val="808000"/>
                </a:solidFill>
                <a:latin typeface="Arial" panose="020B0604020202020204" pitchFamily="34" charset="0"/>
              </a:rPr>
              <a:t>C5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,</a:t>
            </a:r>
            <a:r>
              <a:rPr lang="en-US" altLang="zh-CN" sz="4000" dirty="0">
                <a:solidFill>
                  <a:srgbClr val="99CC00"/>
                </a:solidFill>
                <a:latin typeface="Arial" panose="020B0604020202020204" pitchFamily="34" charset="0"/>
              </a:rPr>
              <a:t>C3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,C2,C1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2927982" y="5650524"/>
            <a:ext cx="1219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000" dirty="0">
                <a:solidFill>
                  <a:srgbClr val="FF6600"/>
                </a:solidFill>
                <a:latin typeface="Arial" panose="020B0604020202020204" pitchFamily="34" charset="0"/>
              </a:rPr>
              <a:t>git rebase</a:t>
            </a:r>
            <a:r>
              <a:rPr lang="zh-CN" altLang="en-US" sz="4000" dirty="0">
                <a:solidFill>
                  <a:srgbClr val="000080"/>
                </a:solidFill>
                <a:latin typeface="Arial" panose="020B0604020202020204" pitchFamily="34" charset="0"/>
              </a:rPr>
              <a:t>是：</a:t>
            </a:r>
            <a:r>
              <a:rPr lang="en-US" altLang="zh-CN" sz="4000" dirty="0">
                <a:solidFill>
                  <a:srgbClr val="808000"/>
                </a:solidFill>
                <a:latin typeface="Arial" panose="020B0604020202020204" pitchFamily="34" charset="0"/>
              </a:rPr>
              <a:t>C6‘,C5'</a:t>
            </a:r>
            <a:r>
              <a:rPr lang="en-US" altLang="zh-CN" sz="4000" dirty="0">
                <a:solidFill>
                  <a:srgbClr val="99CC00"/>
                </a:solidFill>
                <a:latin typeface="Arial" panose="020B0604020202020204" pitchFamily="34" charset="0"/>
              </a:rPr>
              <a:t>,C4,C3,</a:t>
            </a:r>
            <a:r>
              <a:rPr lang="en-US" altLang="zh-CN" sz="4000" dirty="0">
                <a:solidFill>
                  <a:srgbClr val="0000FF"/>
                </a:solidFill>
                <a:latin typeface="Arial" panose="020B0604020202020204" pitchFamily="34" charset="0"/>
              </a:rPr>
              <a:t>C2,C1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23474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3610" y="1392783"/>
            <a:ext cx="79619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Git merge</a:t>
            </a:r>
            <a:r>
              <a:rPr kumimoji="0" lang="en-US" altLang="zh-CN" sz="5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&amp; rebase</a:t>
            </a:r>
            <a:r>
              <a:rPr lang="zh-CN" altLang="en-US" dirty="0"/>
              <a:t>总结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31073" y="3785139"/>
            <a:ext cx="71070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直观上</a:t>
            </a:r>
            <a:endParaRPr lang="en-US" altLang="zh-CN" dirty="0"/>
          </a:p>
          <a:p>
            <a:pPr algn="l"/>
            <a:r>
              <a:rPr lang="zh-CN" altLang="en-US" dirty="0"/>
              <a:t>1. 线性提交历史</a:t>
            </a:r>
          </a:p>
          <a:p>
            <a:pPr algn="l"/>
            <a:r>
              <a:rPr lang="zh-CN" altLang="en-US" dirty="0"/>
              <a:t>2. 新的提交版本</a:t>
            </a:r>
          </a:p>
        </p:txBody>
      </p:sp>
      <p:sp>
        <p:nvSpPr>
          <p:cNvPr id="3" name="矩形 2"/>
          <p:cNvSpPr/>
          <p:nvPr/>
        </p:nvSpPr>
        <p:spPr>
          <a:xfrm>
            <a:off x="7471317" y="3095545"/>
            <a:ext cx="12192000" cy="87100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变基 </a:t>
            </a:r>
            <a:r>
              <a:rPr lang="en-US" altLang="zh-CN" sz="2800" b="1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vs. </a:t>
            </a:r>
            <a:r>
              <a:rPr lang="zh-CN" altLang="en-US" sz="2800" b="1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合并</a:t>
            </a:r>
            <a:endParaRPr lang="zh-CN" altLang="en-US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有一种观点认为，仓库的提交历史即是 </a:t>
            </a:r>
            <a:r>
              <a:rPr lang="zh-CN" altLang="en-US" sz="2800" b="1" dirty="0">
                <a:solidFill>
                  <a:srgbClr val="4E443C"/>
                </a:solidFill>
                <a:latin typeface="Arial" panose="020B0604020202020204" pitchFamily="34" charset="0"/>
              </a:rPr>
              <a:t>记录实际发生过什么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它是针对历史的文档，本身就有价值，不能乱改。 从这个角度看来，改变提交历史是一种亵渎，你使用</a:t>
            </a:r>
            <a:r>
              <a:rPr lang="zh-CN" altLang="en-US" sz="2800" i="1" dirty="0">
                <a:solidFill>
                  <a:srgbClr val="4E443C"/>
                </a:solidFill>
                <a:latin typeface="Arial" panose="020B0604020202020204" pitchFamily="34" charset="0"/>
              </a:rPr>
              <a:t>谎言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掩盖了实际发生过的事情。 如果由合并产生的提交历史是一团糟怎么办？ 既然事实就是如此，那么这些痕迹就应该被保留下来，让后人能够查阅。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endParaRPr lang="zh-CN" altLang="en-US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另一种观点则正好相反，他们认为提交历史是 </a:t>
            </a:r>
            <a:r>
              <a:rPr lang="zh-CN" altLang="en-US" sz="2800" b="1" dirty="0">
                <a:solidFill>
                  <a:srgbClr val="4E443C"/>
                </a:solidFill>
                <a:latin typeface="Arial" panose="020B0604020202020204" pitchFamily="34" charset="0"/>
              </a:rPr>
              <a:t>项目过程中发生的故事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。 没人会出版一本书的第一批草稿，软件维护手册也是需要反复修订才能方便使用。 持这一观点的人会使用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rebase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等工具来编写故事，怎么方便后来的读者就怎么写。</a:t>
            </a:r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endParaRPr lang="zh-CN" altLang="en-US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现在，让我们回到之前的问题上来，到底合并还是变基好？希望你能明白，并没有一个简单的答案。 </a:t>
            </a:r>
            <a:r>
              <a:rPr lang="en-US" altLang="zh-CN" sz="2800" dirty="0">
                <a:solidFill>
                  <a:srgbClr val="4E443C"/>
                </a:solidFill>
                <a:latin typeface="Arial" panose="020B0604020202020204" pitchFamily="34" charset="0"/>
              </a:rPr>
              <a:t>Git </a:t>
            </a:r>
            <a:r>
              <a:rPr lang="zh-CN" altLang="en-US" sz="2800" dirty="0">
                <a:solidFill>
                  <a:srgbClr val="4E443C"/>
                </a:solidFill>
                <a:latin typeface="Arial" panose="020B0604020202020204" pitchFamily="34" charset="0"/>
              </a:rPr>
              <a:t>是一个非常强大的工具，它允许你对提交历史做许多事情，但每个团队、每个项目对此的需求并不相同。 既然你已经分别学习了两者的用法，相信你能够根据实际情况作出明智的选择。</a:t>
            </a:r>
          </a:p>
          <a:p>
            <a:pPr algn="l"/>
            <a:endParaRPr lang="en-US" altLang="zh-CN" sz="2800" dirty="0">
              <a:solidFill>
                <a:srgbClr val="4E443C"/>
              </a:solidFill>
              <a:latin typeface="Arial" panose="020B0604020202020204" pitchFamily="34" charset="0"/>
            </a:endParaRPr>
          </a:p>
          <a:p>
            <a:pPr algn="l"/>
            <a:r>
              <a:rPr lang="zh-CN" altLang="en-US" sz="2800" b="1" dirty="0">
                <a:solidFill>
                  <a:srgbClr val="4E443C"/>
                </a:solidFill>
                <a:latin typeface="Arial" panose="020B0604020202020204" pitchFamily="34" charset="0"/>
              </a:rPr>
              <a:t>总的原则是，只对尚未推送或分享给别人的本地修改执行变基操作清理历史，从不对已推送至别处的提交执行变基操作，这样，你才能享受到两种方式带来的便利。</a:t>
            </a:r>
          </a:p>
        </p:txBody>
      </p:sp>
    </p:spTree>
    <p:extLst>
      <p:ext uri="{BB962C8B-B14F-4D97-AF65-F5344CB8AC3E}">
        <p14:creationId xmlns:p14="http://schemas.microsoft.com/office/powerpoint/2010/main" val="39425433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36273" y="1024255"/>
            <a:ext cx="12192000" cy="121571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4000" b="1" dirty="0"/>
              <a:t>变基的风险</a:t>
            </a:r>
            <a:endParaRPr lang="en-US" altLang="zh-CN" sz="4000" b="1" dirty="0"/>
          </a:p>
          <a:p>
            <a:pPr algn="l"/>
            <a:endParaRPr lang="zh-CN" altLang="en-US" sz="4000" b="1" dirty="0"/>
          </a:p>
          <a:p>
            <a:pPr algn="l"/>
            <a:r>
              <a:rPr lang="zh-CN" altLang="en-US" sz="4000" dirty="0"/>
              <a:t>呃，奇妙的变基也并非完美无缺，要用它得遵守一条准则：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b="1" dirty="0"/>
              <a:t>不要对在你的仓库外有副本的分支执行变基。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如果你遵循这条金科玉律，就不会出差错。 否则，人民群众会仇恨你，你的朋友和家人也会嘲笑你，唾弃你。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变基操作的实质是丢弃一些现有的提交，然后相应地新建一些内容一样但实际上不同的提交。 如果你已经将提交推送至某个仓库，而其他人也已经从该仓库拉取提交并进行了后续工作，此时，如果你用 git rebase 命令重新整理了提交并再次推送，你的同伴因此将不得不再次将他们手头的工作与你的提交进行整合，如果接下来你还要拉取并整合他们修改过的提交，事情就会变得一团糟。</a:t>
            </a:r>
          </a:p>
          <a:p>
            <a:pPr algn="l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77010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538" y="1104569"/>
            <a:ext cx="3822700" cy="4546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7569" y="1237507"/>
            <a:ext cx="139545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9600" b="1" dirty="0">
                <a:latin typeface="方正姚体" panose="02010601030101010101" pitchFamily="2" charset="-122"/>
                <a:ea typeface="方正姚体" panose="02010601030101010101" pitchFamily="2" charset="-122"/>
              </a:rPr>
              <a:t>Directory</a:t>
            </a:r>
            <a:r>
              <a:rPr lang="en-US" altLang="zh-CN" sz="8000" dirty="0"/>
              <a:t> 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7571" y="4291526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7570" y="649218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7569" y="8608022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53027" y="4466601"/>
            <a:ext cx="3021661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原理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1974" y="6630681"/>
            <a:ext cx="3021661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命令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53027" y="8730693"/>
            <a:ext cx="6275757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使用（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Git Bash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  <p:sp>
        <p:nvSpPr>
          <p:cNvPr id="12" name="矩形 11"/>
          <p:cNvSpPr/>
          <p:nvPr/>
        </p:nvSpPr>
        <p:spPr>
          <a:xfrm>
            <a:off x="1077569" y="10674273"/>
            <a:ext cx="21197211" cy="1781204"/>
          </a:xfrm>
          <a:prstGeom prst="rect">
            <a:avLst/>
          </a:prstGeom>
          <a:gradFill flip="none" rotWithShape="1">
            <a:gsLst>
              <a:gs pos="0">
                <a:srgbClr val="54B38B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3027" y="10808678"/>
            <a:ext cx="5759590" cy="1349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· 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使用（</a:t>
            </a:r>
            <a:r>
              <a:rPr lang="en-US" altLang="zh-CN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eclipse</a:t>
            </a:r>
            <a:r>
              <a:rPr lang="zh-CN" altLang="en-US" sz="5400" b="1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4367104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03" y="1321841"/>
            <a:ext cx="8641572" cy="115689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092" y="1321840"/>
            <a:ext cx="8410171" cy="115689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782263" y="2145030"/>
            <a:ext cx="3880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573248" y="438651"/>
            <a:ext cx="36631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5400" b="1" dirty="0"/>
              <a:t>变基的风险</a:t>
            </a:r>
            <a:endParaRPr lang="en-US" altLang="zh-CN" sz="5400" b="1" dirty="0"/>
          </a:p>
        </p:txBody>
      </p:sp>
    </p:spTree>
    <p:extLst>
      <p:ext uri="{BB962C8B-B14F-4D97-AF65-F5344CB8AC3E}">
        <p14:creationId xmlns:p14="http://schemas.microsoft.com/office/powerpoint/2010/main" val="929512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Eclipse</a:t>
            </a:r>
            <a:r>
              <a:rPr kumimoji="0" lang="zh-CN" altLang="en-US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插件使用</a:t>
            </a:r>
          </a:p>
        </p:txBody>
      </p:sp>
    </p:spTree>
    <p:extLst>
      <p:ext uri="{BB962C8B-B14F-4D97-AF65-F5344CB8AC3E}">
        <p14:creationId xmlns:p14="http://schemas.microsoft.com/office/powerpoint/2010/main" val="136150601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53299" y="5478858"/>
            <a:ext cx="13575234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zh-CN" altLang="en-US" sz="96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谢谢！</a:t>
            </a:r>
            <a:r>
              <a:rPr kumimoji="0" lang="en-US" altLang="zh-CN" sz="96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Lantinghei SC Heavy" charset="-122"/>
                <a:sym typeface="Helvetica Light"/>
              </a:rPr>
              <a:t>~</a:t>
            </a:r>
            <a:endParaRPr kumimoji="0" lang="zh-CN" altLang="en-US" sz="96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方正姚体" panose="02010601030101010101" pitchFamily="2" charset="-122"/>
              <a:ea typeface="方正姚体" panose="02010601030101010101" pitchFamily="2" charset="-122"/>
              <a:cs typeface="Lantinghei SC Heavy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71910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2409" y="617620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Git</a:t>
            </a:r>
            <a:r>
              <a:rPr lang="zh-CN" altLang="en-US" sz="8000" b="1" dirty="0">
                <a:solidFill>
                  <a:schemeClr val="bg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原理</a:t>
            </a:r>
            <a:r>
              <a:rPr kumimoji="0" lang="zh-CN" altLang="en-US" sz="8000" b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antinghei SC Heavy" charset="-122"/>
                <a:ea typeface="Lantinghei SC Heavy" charset="-122"/>
                <a:cs typeface="Lantinghei SC Heavy" charset="-122"/>
                <a:sym typeface="Helvetica Light"/>
              </a:rPr>
              <a:t>介绍</a:t>
            </a:r>
          </a:p>
        </p:txBody>
      </p:sp>
    </p:spTree>
    <p:extLst>
      <p:ext uri="{BB962C8B-B14F-4D97-AF65-F5344CB8AC3E}">
        <p14:creationId xmlns:p14="http://schemas.microsoft.com/office/powerpoint/2010/main" val="33870885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集中式和分布式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图片 3" descr="http://www.nowamagic.net/librarys/images/201401/2014_01_03_0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69" y="3017520"/>
            <a:ext cx="15087600" cy="8785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971800" y="12203886"/>
            <a:ext cx="78333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集中式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CVCS</a:t>
            </a:r>
            <a:r>
              <a:rPr lang="zh-CN" altLang="en-US" dirty="0"/>
              <a:t>（如</a:t>
            </a:r>
            <a:r>
              <a:rPr lang="en-US" altLang="zh-CN" dirty="0"/>
              <a:t>SVN</a:t>
            </a:r>
            <a:r>
              <a:rPr lang="zh-CN" altLang="en-US" dirty="0"/>
              <a:t>）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24960" y="5626299"/>
            <a:ext cx="67970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所有的版本数据都保存在服务器上，一起工作的人从服务器上同步更新或上传自己的修改。</a:t>
            </a:r>
          </a:p>
        </p:txBody>
      </p:sp>
    </p:spTree>
    <p:extLst>
      <p:ext uri="{BB962C8B-B14F-4D97-AF65-F5344CB8AC3E}">
        <p14:creationId xmlns:p14="http://schemas.microsoft.com/office/powerpoint/2010/main" val="2986860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77569" y="1360618"/>
            <a:ext cx="1395453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分布式</a:t>
            </a:r>
            <a:r>
              <a:rPr lang="en-US" altLang="zh-CN" sz="8000" b="1" dirty="0">
                <a:solidFill>
                  <a:schemeClr val="tx1"/>
                </a:solidFill>
                <a:latin typeface="Lantinghei SC Heavy" charset="-122"/>
                <a:ea typeface="Lantinghei SC Heavy" charset="-122"/>
                <a:cs typeface="Lantinghei SC Heavy" charset="-122"/>
              </a:rPr>
              <a:t>DVCS</a:t>
            </a:r>
            <a:endParaRPr kumimoji="0" lang="zh-CN" altLang="en-US" sz="8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ntinghei SC Heavy" charset="-122"/>
              <a:ea typeface="Lantinghei SC Heavy" charset="-122"/>
              <a:cs typeface="Lantinghei SC Heavy" charset="-122"/>
              <a:sym typeface="Helvetica Light"/>
            </a:endParaRPr>
          </a:p>
        </p:txBody>
      </p:sp>
      <p:pic>
        <p:nvPicPr>
          <p:cNvPr id="4" name="图片 3" descr="http://www.nowamagic.net/librarys/images/201401/2014_01_03_0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69" y="2694316"/>
            <a:ext cx="12455551" cy="10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11917680" y="3363893"/>
            <a:ext cx="1219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完全所有的文件信息，整个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仓库全部同步到本地，这样就可以在本地查看所有版本历史，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回滚，增删分支，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可以离线本地提交，只需在</a:t>
            </a:r>
            <a:r>
              <a:rPr lang="zh-CN" altLang="en-US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联网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en-US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push</a:t>
            </a:r>
            <a:r>
              <a:rPr lang="zh-CN" altLang="zh-CN" sz="4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到相应的服务器或其他用户那里。由于每个用户那里保存的都是所有的版本数据，所以，只要有一个用户的设备没有问题就可以恢复所有的数据。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71800" y="12752716"/>
            <a:ext cx="78333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分布式</a:t>
            </a:r>
            <a:r>
              <a:rPr lang="en-US" altLang="zh-CN" dirty="0"/>
              <a:t>D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VCS</a:t>
            </a:r>
            <a:r>
              <a:rPr lang="zh-CN" altLang="en-US" dirty="0"/>
              <a:t>（如</a:t>
            </a:r>
            <a:r>
              <a:rPr lang="en-US" altLang="zh-CN" dirty="0"/>
              <a:t>Git</a:t>
            </a:r>
            <a:r>
              <a:rPr lang="zh-CN" altLang="en-US" dirty="0"/>
              <a:t>）</a:t>
            </a:r>
            <a:endParaRPr kumimoji="0" lang="zh-CN" alt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14906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16221" y="1219009"/>
            <a:ext cx="75584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Git的思想和基本工作原理</a:t>
            </a:r>
          </a:p>
        </p:txBody>
      </p:sp>
      <p:sp>
        <p:nvSpPr>
          <p:cNvPr id="8" name="矩形 7"/>
          <p:cNvSpPr/>
          <p:nvPr/>
        </p:nvSpPr>
        <p:spPr>
          <a:xfrm>
            <a:off x="1316220" y="3711145"/>
            <a:ext cx="21225727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直接记录快照，而非差异比较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Git 和其他版本控制系统的主要差别在于，Git 只关心文件数据的整体是否发生变化，而大多数其他系统则只关心文件内容的具体差异。每次记录有哪些文件作了更新，以及都更新了哪些行的什么内容。</a:t>
            </a:r>
          </a:p>
        </p:txBody>
      </p:sp>
    </p:spTree>
    <p:extLst>
      <p:ext uri="{BB962C8B-B14F-4D97-AF65-F5344CB8AC3E}">
        <p14:creationId xmlns:p14="http://schemas.microsoft.com/office/powerpoint/2010/main" val="19783044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ttp://www.nowamagic.net/librarys/images/201401/2014_01_06_0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82" y="2802836"/>
            <a:ext cx="7178537" cy="454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://www.nowamagic.net/librarys/images/201401/2014_01_06_0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904" y="2604052"/>
            <a:ext cx="8184046" cy="47395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-583096" y="8242493"/>
            <a:ext cx="1219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其他系统在每个版本中记录着各个文件的具体差异</a:t>
            </a:r>
          </a:p>
        </p:txBody>
      </p:sp>
      <p:sp>
        <p:nvSpPr>
          <p:cNvPr id="8" name="矩形 7"/>
          <p:cNvSpPr/>
          <p:nvPr/>
        </p:nvSpPr>
        <p:spPr>
          <a:xfrm>
            <a:off x="13095085" y="8242493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Git </a:t>
            </a:r>
            <a:r>
              <a:rPr lang="zh-CN" altLang="zh-CN" sz="2800" dirty="0"/>
              <a:t>保存每次更新时的文件快照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2952335" y="9942933"/>
            <a:ext cx="162840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/>
              <a:t>快照：</a:t>
            </a:r>
            <a:r>
              <a:rPr lang="en-US" altLang="zh-CN" sz="2800" dirty="0"/>
              <a:t>git</a:t>
            </a:r>
            <a:r>
              <a:rPr lang="zh-CN" altLang="en-US" sz="2800" dirty="0"/>
              <a:t>中的快照，就是一个备份，但这个备份不是像我们粘贴复制那么简单，</a:t>
            </a:r>
            <a:r>
              <a:rPr lang="en-US" altLang="zh-CN" sz="2800" dirty="0"/>
              <a:t>git</a:t>
            </a:r>
            <a:r>
              <a:rPr lang="zh-CN" altLang="en-US" sz="2800" dirty="0"/>
              <a:t>会处理，压缩，你可以使用这个快照恢复原来的状态。</a:t>
            </a:r>
            <a:r>
              <a:rPr lang="en-US" altLang="zh-CN" sz="2800" dirty="0"/>
              <a:t>git</a:t>
            </a:r>
            <a:r>
              <a:rPr lang="zh-CN" altLang="en-US" sz="2800" dirty="0"/>
              <a:t>会根据当前的内容生成一个校验和，是以此校验和为索引。每次提交，检测到校验和变化，就会生成一个新的快照，未更改的文件，则会链接到上一次的快照。这样就形成了一条链，</a:t>
            </a:r>
            <a:r>
              <a:rPr lang="en-US" altLang="zh-CN" sz="2800" dirty="0"/>
              <a:t>git</a:t>
            </a:r>
            <a:r>
              <a:rPr lang="zh-CN" altLang="en-US" sz="2800" dirty="0"/>
              <a:t>有一个</a:t>
            </a:r>
            <a:r>
              <a:rPr lang="en-US" altLang="zh-CN" sz="2800" dirty="0"/>
              <a:t>HEAD</a:t>
            </a:r>
            <a:r>
              <a:rPr lang="zh-CN" altLang="en-US" sz="2800" dirty="0"/>
              <a:t>指针，这个指针可以移动，这个指针移动到哪个快照，你就可以查看该快照也就是当时的状态。</a:t>
            </a:r>
          </a:p>
        </p:txBody>
      </p:sp>
    </p:spTree>
    <p:extLst>
      <p:ext uri="{BB962C8B-B14F-4D97-AF65-F5344CB8AC3E}">
        <p14:creationId xmlns:p14="http://schemas.microsoft.com/office/powerpoint/2010/main" val="18396156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834886"/>
            <a:ext cx="99788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近乎所有操作都是本地执行</a:t>
            </a:r>
          </a:p>
        </p:txBody>
      </p:sp>
      <p:sp>
        <p:nvSpPr>
          <p:cNvPr id="5" name="矩形 4"/>
          <p:cNvSpPr/>
          <p:nvPr/>
        </p:nvSpPr>
        <p:spPr>
          <a:xfrm>
            <a:off x="828260" y="3306815"/>
            <a:ext cx="17598887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4000" dirty="0"/>
              <a:t>在 Git 中的绝大多数操作都只需要访问本地文件和资源，不用连网。但如果用 CVCS 的话，差不多所有操作都需要连接网络。因为 Git 在本地磁盘上就保存着所有当前项目的历史更新，所以处理起来速度飞快。</a:t>
            </a:r>
            <a:endParaRPr lang="en-US" altLang="zh-CN" sz="4000" dirty="0"/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用 CVCS 的话，没有网络或者断开 VPN 你就无法做任何事情。但用 Git 的话，就算你在飞机或者火车上，都可以非常愉快地频繁提交更新，等到了有网络的时候再上传到远程仓库。同样，在回家的路上，不用连接 VPN 你也可以继续工作。换作其他版本控制系统，这么做几乎不可能，抑或非常麻烦。如果是 Subversion 或 CVS，虽然可以编辑文件，但无法提交更新，因为数据库在网络上。</a:t>
            </a:r>
          </a:p>
        </p:txBody>
      </p:sp>
    </p:spTree>
    <p:extLst>
      <p:ext uri="{BB962C8B-B14F-4D97-AF65-F5344CB8AC3E}">
        <p14:creationId xmlns:p14="http://schemas.microsoft.com/office/powerpoint/2010/main" val="241278650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8504" y="1495777"/>
            <a:ext cx="20242696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4000" dirty="0"/>
              <a:t>3.</a:t>
            </a:r>
            <a:r>
              <a:rPr lang="zh-CN" altLang="en-US" sz="4000" dirty="0"/>
              <a:t>时刻保持数据完整性</a:t>
            </a:r>
            <a:endParaRPr lang="en-US" altLang="zh-CN" sz="4000" dirty="0"/>
          </a:p>
          <a:p>
            <a:pPr algn="l"/>
            <a:endParaRPr lang="en-US" altLang="zh-CN" sz="4000" dirty="0"/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dirty="0"/>
              <a:t>在保存到 Git 之前，所有数据都要进行内容的校验和（checksum）计算，并将此结果作为数据的唯一标识和索引。换句话说，不可能在你修改了文件或目录之后，Git一无所知。这项特性作为 Git 的设计哲学，建在整体架构的最底层。所以如果文件在传输时变得不完整，或者磁盘损坏导致文件数据缺失，Git 都能立即察觉。</a:t>
            </a:r>
          </a:p>
          <a:p>
            <a:pPr algn="l"/>
            <a:endParaRPr lang="en-US" altLang="zh-CN" sz="4000" dirty="0"/>
          </a:p>
          <a:p>
            <a:pPr algn="l"/>
            <a:r>
              <a:rPr lang="zh-CN" altLang="en-US" sz="4000" dirty="0"/>
              <a:t>Git 使用 SHA-1 算法计算数据的校验和，通过对文件的内容或目录的结构计算出一个 SHA-1 哈希值，作为指纹字符串。该字串由 40 个十六进制字符（0-9 及 a-f）组成</a:t>
            </a:r>
            <a:r>
              <a:rPr lang="en-US" altLang="zh-CN" sz="4000" dirty="0"/>
              <a:t>:</a:t>
            </a:r>
          </a:p>
          <a:p>
            <a:pPr algn="l"/>
            <a:endParaRPr lang="zh-CN" altLang="en-US" sz="4000" dirty="0"/>
          </a:p>
          <a:p>
            <a:pPr algn="l"/>
            <a:r>
              <a:rPr lang="zh-CN" altLang="en-US" sz="4000" b="1" dirty="0">
                <a:solidFill>
                  <a:srgbClr val="FF0000"/>
                </a:solidFill>
              </a:rPr>
              <a:t>24b9da6552252987aa493b52f8696cd6d3b00373</a:t>
            </a:r>
            <a:r>
              <a:rPr lang="en-US" altLang="zh-CN" sz="4000" b="1" dirty="0">
                <a:solidFill>
                  <a:srgbClr val="FF0000"/>
                </a:solidFill>
              </a:rPr>
              <a:t>(</a:t>
            </a:r>
            <a:r>
              <a:rPr lang="zh-CN" altLang="en-US" sz="4000" b="1" dirty="0">
                <a:solidFill>
                  <a:srgbClr val="FF0000"/>
                </a:solidFill>
              </a:rPr>
              <a:t>文件指纹</a:t>
            </a:r>
            <a:r>
              <a:rPr lang="en-US" altLang="zh-CN" sz="4000" b="1" dirty="0">
                <a:solidFill>
                  <a:srgbClr val="FF0000"/>
                </a:solidFill>
              </a:rPr>
              <a:t>)</a:t>
            </a:r>
          </a:p>
          <a:p>
            <a:pPr algn="l"/>
            <a:endParaRPr lang="zh-CN" altLang="en-US" sz="4000" b="1" dirty="0">
              <a:solidFill>
                <a:srgbClr val="FF0000"/>
              </a:solidFill>
            </a:endParaRPr>
          </a:p>
          <a:p>
            <a:pPr algn="l"/>
            <a:r>
              <a:rPr lang="zh-CN" altLang="en-US" sz="4000" dirty="0"/>
              <a:t>Git的工作完全依赖于这类指纹字串，所以你会经常看到这样的哈希值。实际上，所有保存在 Git 数据库中的东西都是用此哈希值来作索引的，而不是靠文件名。</a:t>
            </a:r>
          </a:p>
        </p:txBody>
      </p:sp>
    </p:spTree>
    <p:extLst>
      <p:ext uri="{BB962C8B-B14F-4D97-AF65-F5344CB8AC3E}">
        <p14:creationId xmlns:p14="http://schemas.microsoft.com/office/powerpoint/2010/main" val="16720647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1732</Words>
  <Application>Microsoft Office PowerPoint</Application>
  <PresentationFormat>自定义</PresentationFormat>
  <Paragraphs>122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Helvetica Light</vt:lpstr>
      <vt:lpstr>Helvetica Neue</vt:lpstr>
      <vt:lpstr>Lantinghei SC Heavy</vt:lpstr>
      <vt:lpstr>方正姚体</vt:lpstr>
      <vt:lpstr>宋体</vt:lpstr>
      <vt:lpstr>微软雅黑</vt:lpstr>
      <vt:lpstr>Arial</vt:lpstr>
      <vt:lpstr>Calibri</vt:lpstr>
      <vt:lpstr>Georgia</vt:lpstr>
      <vt:lpstr>Times New Roman</vt:lpstr>
      <vt:lpstr>Wingdings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xiaoran tao</cp:lastModifiedBy>
  <cp:revision>370</cp:revision>
  <dcterms:modified xsi:type="dcterms:W3CDTF">2016-08-21T15:13:21Z</dcterms:modified>
</cp:coreProperties>
</file>